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FF11"/>
    <a:srgbClr val="02AE12"/>
    <a:srgbClr val="16AE02"/>
    <a:srgbClr val="129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094" y="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osperchinaic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513276"/>
            <a:ext cx="6858000" cy="37070"/>
            <a:chOff x="615950" y="739775"/>
            <a:chExt cx="7916863" cy="412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15950" y="739775"/>
              <a:ext cx="323215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615950" y="781050"/>
              <a:ext cx="355917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300663" y="739775"/>
              <a:ext cx="323215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937125" y="781050"/>
              <a:ext cx="359568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04800" y="756047"/>
            <a:ext cx="65532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400" b="1" dirty="0" smtClean="0">
                <a:ln w="18000">
                  <a:noFill/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/>
                <a:cs typeface="Britannic Bold"/>
              </a:rPr>
              <a:t>中国十大汽车排名</a:t>
            </a:r>
            <a:endParaRPr lang="en-US" sz="3400" b="1" dirty="0">
              <a:ln w="18000">
                <a:noFill/>
                <a:prstDash val="solid"/>
                <a:miter lim="800000"/>
              </a:ln>
              <a:solidFill>
                <a:srgbClr val="00B05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/>
              <a:cs typeface="Britannic Bold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600" y="1371599"/>
            <a:ext cx="7239000" cy="1323439"/>
            <a:chOff x="460522" y="2335156"/>
            <a:chExt cx="8542300" cy="149117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460522" y="2506872"/>
              <a:ext cx="3416920" cy="80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60522" y="2335156"/>
              <a:ext cx="1613694" cy="14911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0" dirty="0" smtClean="0">
                  <a:solidFill>
                    <a:srgbClr val="FFFF00"/>
                  </a:solidFill>
                  <a:latin typeface="Britannic Bold"/>
                  <a:cs typeface="Britannic Bold"/>
                </a:rPr>
                <a:t>1</a:t>
              </a:r>
              <a:endParaRPr lang="en-US" sz="8000" dirty="0">
                <a:solidFill>
                  <a:srgbClr val="FFFF00"/>
                </a:solidFill>
                <a:latin typeface="Britannic Bold"/>
                <a:cs typeface="Britannic Bold"/>
              </a:endParaRPr>
            </a:p>
          </p:txBody>
        </p:sp>
        <p:sp>
          <p:nvSpPr>
            <p:cNvPr id="16" name="TextBox 28"/>
            <p:cNvSpPr txBox="1">
              <a:spLocks noChangeArrowheads="1"/>
            </p:cNvSpPr>
            <p:nvPr/>
          </p:nvSpPr>
          <p:spPr bwMode="auto">
            <a:xfrm>
              <a:off x="1899225" y="3107876"/>
              <a:ext cx="1970087" cy="502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300" dirty="0" smtClean="0">
                  <a:solidFill>
                    <a:srgbClr val="00B050"/>
                  </a:solidFill>
                  <a:latin typeface="Britannic Bold" pitchFamily="34" charset="0"/>
                  <a:ea typeface="Britannic Bold" pitchFamily="34" charset="0"/>
                  <a:cs typeface="Britannic Bold" pitchFamily="34" charset="0"/>
                </a:rPr>
                <a:t>13.7%</a:t>
              </a:r>
              <a:endParaRPr lang="en-US" sz="2300" dirty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endParaRPr>
            </a:p>
          </p:txBody>
        </p:sp>
        <p:sp>
          <p:nvSpPr>
            <p:cNvPr id="17" name="TextBox 29"/>
            <p:cNvSpPr txBox="1">
              <a:spLocks noChangeArrowheads="1"/>
            </p:cNvSpPr>
            <p:nvPr/>
          </p:nvSpPr>
          <p:spPr bwMode="auto">
            <a:xfrm>
              <a:off x="6231893" y="2678588"/>
              <a:ext cx="2770929" cy="520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latin typeface="Britannic Bold" pitchFamily="34" charset="0"/>
                  <a:ea typeface="Britannic Bold" pitchFamily="34" charset="0"/>
                  <a:cs typeface="Britannic Bold" pitchFamily="34" charset="0"/>
                </a:rPr>
                <a:t>大众</a:t>
              </a:r>
              <a:endParaRPr lang="en-US" sz="2400" dirty="0">
                <a:latin typeface="Britannic Bold" pitchFamily="34" charset="0"/>
                <a:ea typeface="Britannic Bold" pitchFamily="34" charset="0"/>
                <a:cs typeface="Britannic Bold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88802" y="3713018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510040" y="1371601"/>
            <a:ext cx="5152835" cy="1339792"/>
            <a:chOff x="2239572" y="2346759"/>
            <a:chExt cx="6475078" cy="1426669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5033963" y="2507673"/>
              <a:ext cx="3471862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045075" y="3773428"/>
              <a:ext cx="3498871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129716" y="2346759"/>
              <a:ext cx="1613695" cy="14092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0" dirty="0" smtClean="0">
                  <a:solidFill>
                    <a:srgbClr val="FFFF00"/>
                  </a:solidFill>
                  <a:latin typeface="Britannic Bold"/>
                  <a:cs typeface="Britannic Bold"/>
                </a:rPr>
                <a:t>2</a:t>
              </a:r>
              <a:endParaRPr lang="en-US" sz="8000" dirty="0">
                <a:solidFill>
                  <a:srgbClr val="FFFF00"/>
                </a:solidFill>
                <a:latin typeface="Britannic Bold"/>
                <a:cs typeface="Britannic Bold"/>
              </a:endParaRPr>
            </a:p>
          </p:txBody>
        </p:sp>
        <p:sp>
          <p:nvSpPr>
            <p:cNvPr id="36" name="TextBox 29"/>
            <p:cNvSpPr txBox="1">
              <a:spLocks noChangeArrowheads="1"/>
            </p:cNvSpPr>
            <p:nvPr/>
          </p:nvSpPr>
          <p:spPr bwMode="auto">
            <a:xfrm>
              <a:off x="2239572" y="2590181"/>
              <a:ext cx="2525289" cy="491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dirty="0" smtClean="0">
                  <a:latin typeface="Britannic Bold" pitchFamily="34" charset="0"/>
                  <a:ea typeface="Britannic Bold" pitchFamily="34" charset="0"/>
                  <a:cs typeface="Britannic Bold" pitchFamily="34" charset="0"/>
                </a:rPr>
                <a:t>奥迪</a:t>
              </a:r>
              <a:endParaRPr lang="en-US" sz="2400" dirty="0">
                <a:latin typeface="Britannic Bold" pitchFamily="34" charset="0"/>
                <a:ea typeface="Britannic Bold" pitchFamily="34" charset="0"/>
                <a:cs typeface="Britannic Bold" pitchFamily="34" charset="0"/>
              </a:endParaRPr>
            </a:p>
          </p:txBody>
        </p:sp>
        <p:sp>
          <p:nvSpPr>
            <p:cNvPr id="37" name="TextBox 28"/>
            <p:cNvSpPr txBox="1">
              <a:spLocks noChangeArrowheads="1"/>
            </p:cNvSpPr>
            <p:nvPr/>
          </p:nvSpPr>
          <p:spPr bwMode="auto">
            <a:xfrm>
              <a:off x="6744562" y="3125708"/>
              <a:ext cx="1970088" cy="475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300" dirty="0" smtClean="0">
                  <a:solidFill>
                    <a:srgbClr val="00B050"/>
                  </a:solidFill>
                  <a:latin typeface="Britannic Bold" pitchFamily="34" charset="0"/>
                  <a:ea typeface="Britannic Bold" pitchFamily="34" charset="0"/>
                  <a:cs typeface="Britannic Bold" pitchFamily="34" charset="0"/>
                </a:rPr>
                <a:t>12.5%</a:t>
              </a:r>
              <a:endParaRPr lang="en-US" sz="2300" dirty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87244" y="2895600"/>
            <a:ext cx="6274539" cy="2847439"/>
            <a:chOff x="539750" y="4166418"/>
            <a:chExt cx="8476960" cy="3677714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539750" y="4405745"/>
              <a:ext cx="35941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63469" y="5741120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196079" y="4461674"/>
              <a:ext cx="380903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299026" y="5741120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63469" y="6331633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63469" y="7611079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299026" y="6331634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401973" y="7611079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63469" y="4166418"/>
              <a:ext cx="1613695" cy="17093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8000" dirty="0" smtClean="0">
                  <a:solidFill>
                    <a:srgbClr val="FFFF00"/>
                  </a:solidFill>
                  <a:latin typeface="Britannic Bold"/>
                  <a:cs typeface="Britannic Bold"/>
                </a:rPr>
                <a:t>3</a:t>
              </a:r>
              <a:endParaRPr lang="en-US" sz="8000" dirty="0">
                <a:solidFill>
                  <a:srgbClr val="FFFF00"/>
                </a:solidFill>
                <a:latin typeface="Britannic Bold"/>
                <a:cs typeface="Britannic Bold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196079" y="4264837"/>
              <a:ext cx="1613695" cy="17093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0" dirty="0">
                  <a:solidFill>
                    <a:srgbClr val="FFFF00"/>
                  </a:solidFill>
                  <a:latin typeface="Britannic Bold"/>
                  <a:cs typeface="Britannic Bold"/>
                </a:rPr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63469" y="6134796"/>
              <a:ext cx="1613695" cy="17093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0" dirty="0" smtClean="0">
                  <a:solidFill>
                    <a:srgbClr val="FFFF00"/>
                  </a:solidFill>
                  <a:latin typeface="Britannic Bold"/>
                  <a:cs typeface="Britannic Bold"/>
                </a:rPr>
                <a:t>5</a:t>
              </a:r>
              <a:endParaRPr lang="en-US" sz="8000" dirty="0">
                <a:solidFill>
                  <a:srgbClr val="FFFF00"/>
                </a:solidFill>
                <a:latin typeface="Britannic Bold"/>
                <a:cs typeface="Britannic Bold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196079" y="6134796"/>
              <a:ext cx="1613695" cy="17093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0" dirty="0">
                  <a:solidFill>
                    <a:srgbClr val="FFFF00"/>
                  </a:solidFill>
                  <a:latin typeface="Britannic Bold"/>
                  <a:cs typeface="Britannic Bold"/>
                </a:rPr>
                <a:t>6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4800" y="5791200"/>
            <a:ext cx="6400800" cy="2862322"/>
            <a:chOff x="563469" y="4166418"/>
            <a:chExt cx="8647539" cy="369693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66416" y="4363256"/>
              <a:ext cx="35941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63469" y="5741120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401973" y="4363256"/>
              <a:ext cx="3809035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504920" y="5741120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63469" y="6331633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63469" y="7611079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504920" y="6331634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504920" y="7611080"/>
              <a:ext cx="3614737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63469" y="4166418"/>
              <a:ext cx="1613695" cy="36969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0" dirty="0" smtClean="0">
                  <a:solidFill>
                    <a:srgbClr val="FFFF00"/>
                  </a:solidFill>
                  <a:latin typeface="Britannic Bold"/>
                  <a:cs typeface="Britannic Bold"/>
                </a:rPr>
                <a:t>7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0" dirty="0">
                <a:solidFill>
                  <a:srgbClr val="FFFF00"/>
                </a:solidFill>
                <a:latin typeface="Britannic Bold"/>
                <a:cs typeface="Britannic Bold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401973" y="4264837"/>
              <a:ext cx="1613695" cy="17093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0" dirty="0" smtClean="0">
                  <a:solidFill>
                    <a:srgbClr val="FFFF00"/>
                  </a:solidFill>
                  <a:latin typeface="Britannic Bold"/>
                  <a:cs typeface="Britannic Bold"/>
                </a:rPr>
                <a:t>8</a:t>
              </a:r>
              <a:endParaRPr lang="en-US" sz="8000" dirty="0">
                <a:solidFill>
                  <a:srgbClr val="FFFF00"/>
                </a:solidFill>
                <a:latin typeface="Britannic Bold"/>
                <a:cs typeface="Britannic Bold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63469" y="6036377"/>
              <a:ext cx="1613695" cy="17093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0" dirty="0" smtClean="0">
                  <a:solidFill>
                    <a:srgbClr val="FFFF00"/>
                  </a:solidFill>
                  <a:latin typeface="Britannic Bold"/>
                  <a:cs typeface="Britannic Bold"/>
                </a:rPr>
                <a:t>9</a:t>
              </a:r>
              <a:endParaRPr lang="en-US" sz="8000" dirty="0">
                <a:solidFill>
                  <a:srgbClr val="FFFF00"/>
                </a:solidFill>
                <a:latin typeface="Britannic Bold"/>
                <a:cs typeface="Britannic Bold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196079" y="6036377"/>
              <a:ext cx="3603141" cy="17093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0" dirty="0" smtClean="0">
                  <a:solidFill>
                    <a:srgbClr val="FFFF00"/>
                  </a:solidFill>
                  <a:latin typeface="Britannic Bold"/>
                  <a:cs typeface="Britannic Bold"/>
                </a:rPr>
                <a:t>10</a:t>
              </a:r>
              <a:endParaRPr lang="en-US" sz="8000" dirty="0">
                <a:solidFill>
                  <a:srgbClr val="FFFF00"/>
                </a:solidFill>
                <a:latin typeface="Britannic Bold"/>
                <a:cs typeface="Britannic Bold"/>
              </a:endParaRPr>
            </a:p>
          </p:txBody>
        </p:sp>
      </p:grpSp>
      <p:sp>
        <p:nvSpPr>
          <p:cNvPr id="65" name="TextBox 29"/>
          <p:cNvSpPr txBox="1">
            <a:spLocks noChangeArrowheads="1"/>
          </p:cNvSpPr>
          <p:nvPr/>
        </p:nvSpPr>
        <p:spPr bwMode="auto">
          <a:xfrm>
            <a:off x="1524000" y="3119735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别克</a:t>
            </a:r>
            <a:endParaRPr lang="en-US" sz="2400" dirty="0"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66" name="TextBox 29"/>
          <p:cNvSpPr txBox="1">
            <a:spLocks noChangeArrowheads="1"/>
          </p:cNvSpPr>
          <p:nvPr/>
        </p:nvSpPr>
        <p:spPr bwMode="auto">
          <a:xfrm>
            <a:off x="1524000" y="4650992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本田</a:t>
            </a:r>
            <a:endParaRPr lang="en-US" sz="2400" dirty="0"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67" name="TextBox 29"/>
          <p:cNvSpPr txBox="1">
            <a:spLocks noChangeArrowheads="1"/>
          </p:cNvSpPr>
          <p:nvPr/>
        </p:nvSpPr>
        <p:spPr bwMode="auto">
          <a:xfrm>
            <a:off x="5029480" y="3184634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雪佛兰</a:t>
            </a:r>
            <a:endParaRPr lang="en-US" sz="2400" dirty="0"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68" name="TextBox 29"/>
          <p:cNvSpPr txBox="1">
            <a:spLocks noChangeArrowheads="1"/>
          </p:cNvSpPr>
          <p:nvPr/>
        </p:nvSpPr>
        <p:spPr bwMode="auto">
          <a:xfrm>
            <a:off x="1541571" y="7570786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福特</a:t>
            </a:r>
            <a:endParaRPr lang="en-US" sz="2400" dirty="0"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69" name="TextBox 29"/>
          <p:cNvSpPr txBox="1">
            <a:spLocks noChangeArrowheads="1"/>
          </p:cNvSpPr>
          <p:nvPr/>
        </p:nvSpPr>
        <p:spPr bwMode="auto">
          <a:xfrm>
            <a:off x="5257800" y="6085009"/>
            <a:ext cx="2009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丰田</a:t>
            </a:r>
            <a:endParaRPr lang="en-US" sz="2400" dirty="0"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0" name="TextBox 29"/>
          <p:cNvSpPr txBox="1">
            <a:spLocks noChangeArrowheads="1"/>
          </p:cNvSpPr>
          <p:nvPr/>
        </p:nvSpPr>
        <p:spPr bwMode="auto">
          <a:xfrm>
            <a:off x="5213183" y="4617026"/>
            <a:ext cx="2009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宝马</a:t>
            </a:r>
            <a:endParaRPr lang="en-US" sz="2400" dirty="0"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1" name="TextBox 29"/>
          <p:cNvSpPr txBox="1">
            <a:spLocks noChangeArrowheads="1"/>
          </p:cNvSpPr>
          <p:nvPr/>
        </p:nvSpPr>
        <p:spPr bwMode="auto">
          <a:xfrm>
            <a:off x="1399928" y="6079871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比亚迪</a:t>
            </a:r>
            <a:endParaRPr lang="en-US" sz="2400" dirty="0"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2" name="TextBox 29"/>
          <p:cNvSpPr txBox="1">
            <a:spLocks noChangeArrowheads="1"/>
          </p:cNvSpPr>
          <p:nvPr/>
        </p:nvSpPr>
        <p:spPr bwMode="auto">
          <a:xfrm>
            <a:off x="5257800" y="7539335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现代</a:t>
            </a:r>
            <a:endParaRPr lang="en-US" sz="2400" dirty="0"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3" name="TextBox 28"/>
          <p:cNvSpPr txBox="1">
            <a:spLocks noChangeArrowheads="1"/>
          </p:cNvSpPr>
          <p:nvPr/>
        </p:nvSpPr>
        <p:spPr bwMode="auto">
          <a:xfrm>
            <a:off x="1143000" y="5029200"/>
            <a:ext cx="166951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5.7%</a:t>
            </a:r>
            <a:endParaRPr lang="en-US" sz="2300" dirty="0" smtClean="0">
              <a:solidFill>
                <a:srgbClr val="00B050"/>
              </a:solidFill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4" name="TextBox 28"/>
          <p:cNvSpPr txBox="1">
            <a:spLocks noChangeArrowheads="1"/>
          </p:cNvSpPr>
          <p:nvPr/>
        </p:nvSpPr>
        <p:spPr bwMode="auto">
          <a:xfrm>
            <a:off x="4827183" y="3581400"/>
            <a:ext cx="166951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8.4</a:t>
            </a:r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%</a:t>
            </a:r>
            <a:endParaRPr lang="en-US" sz="2300" dirty="0" smtClean="0">
              <a:solidFill>
                <a:srgbClr val="00B050"/>
              </a:solidFill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5" name="TextBox 28"/>
          <p:cNvSpPr txBox="1">
            <a:spLocks noChangeArrowheads="1"/>
          </p:cNvSpPr>
          <p:nvPr/>
        </p:nvSpPr>
        <p:spPr bwMode="auto">
          <a:xfrm>
            <a:off x="1143000" y="3592324"/>
            <a:ext cx="166951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9.3</a:t>
            </a:r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%</a:t>
            </a:r>
            <a:endParaRPr lang="en-US" sz="2300" dirty="0" smtClean="0">
              <a:solidFill>
                <a:srgbClr val="00B050"/>
              </a:solidFill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6" name="TextBox 28"/>
          <p:cNvSpPr txBox="1">
            <a:spLocks noChangeArrowheads="1"/>
          </p:cNvSpPr>
          <p:nvPr/>
        </p:nvSpPr>
        <p:spPr bwMode="auto">
          <a:xfrm>
            <a:off x="4849635" y="5065553"/>
            <a:ext cx="166951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4.8%</a:t>
            </a:r>
            <a:endParaRPr lang="en-US" sz="2300" dirty="0" smtClean="0">
              <a:solidFill>
                <a:srgbClr val="00B050"/>
              </a:solidFill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7" name="TextBox 28"/>
          <p:cNvSpPr txBox="1">
            <a:spLocks noChangeArrowheads="1"/>
          </p:cNvSpPr>
          <p:nvPr/>
        </p:nvSpPr>
        <p:spPr bwMode="auto">
          <a:xfrm>
            <a:off x="1130346" y="6477000"/>
            <a:ext cx="166951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4.7%</a:t>
            </a:r>
            <a:endParaRPr lang="en-US" sz="2300" dirty="0" smtClean="0">
              <a:solidFill>
                <a:srgbClr val="00B050"/>
              </a:solidFill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8" name="TextBox 28"/>
          <p:cNvSpPr txBox="1">
            <a:spLocks noChangeArrowheads="1"/>
          </p:cNvSpPr>
          <p:nvPr/>
        </p:nvSpPr>
        <p:spPr bwMode="auto">
          <a:xfrm>
            <a:off x="4883689" y="6477000"/>
            <a:ext cx="166951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4.4%</a:t>
            </a:r>
            <a:endParaRPr lang="en-US" sz="2300" dirty="0" smtClean="0">
              <a:solidFill>
                <a:srgbClr val="00B050"/>
              </a:solidFill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79" name="TextBox 28"/>
          <p:cNvSpPr txBox="1">
            <a:spLocks noChangeArrowheads="1"/>
          </p:cNvSpPr>
          <p:nvPr/>
        </p:nvSpPr>
        <p:spPr bwMode="auto">
          <a:xfrm>
            <a:off x="1181472" y="7924800"/>
            <a:ext cx="166951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4.3%</a:t>
            </a:r>
            <a:endParaRPr lang="en-US" sz="2300" dirty="0" smtClean="0">
              <a:solidFill>
                <a:srgbClr val="00B050"/>
              </a:solidFill>
              <a:latin typeface="Britannic Bold" pitchFamily="34" charset="0"/>
              <a:ea typeface="Britannic Bold" pitchFamily="34" charset="0"/>
              <a:cs typeface="Britannic Bold" pitchFamily="34" charset="0"/>
            </a:endParaRPr>
          </a:p>
        </p:txBody>
      </p:sp>
      <p:sp>
        <p:nvSpPr>
          <p:cNvPr id="80" name="TextBox 28"/>
          <p:cNvSpPr txBox="1">
            <a:spLocks noChangeArrowheads="1"/>
          </p:cNvSpPr>
          <p:nvPr/>
        </p:nvSpPr>
        <p:spPr bwMode="auto">
          <a:xfrm>
            <a:off x="4876800" y="7924800"/>
            <a:ext cx="166951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300" dirty="0" smtClean="0">
                <a:solidFill>
                  <a:srgbClr val="00B050"/>
                </a:solidFill>
                <a:latin typeface="Britannic Bold" pitchFamily="34" charset="0"/>
                <a:ea typeface="Britannic Bold" pitchFamily="34" charset="0"/>
                <a:cs typeface="Britannic Bold" pitchFamily="34" charset="0"/>
              </a:rPr>
              <a:t>3.7%</a:t>
            </a:r>
          </a:p>
        </p:txBody>
      </p:sp>
      <p:pic>
        <p:nvPicPr>
          <p:cNvPr id="133" name="Picture 132" descr="ProsperChina_logo-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8506047"/>
            <a:ext cx="1371600" cy="637953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0" y="8534400"/>
            <a:ext cx="9144000" cy="784816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zh-CN" altLang="en-US" sz="1100" dirty="0" smtClean="0"/>
              <a:t>问题：您最常开的汽车品牌是什么？</a:t>
            </a:r>
            <a:endParaRPr lang="en-US" altLang="zh-CN" sz="1100" dirty="0" smtClean="0"/>
          </a:p>
          <a:p>
            <a:r>
              <a:rPr lang="zh-CN" altLang="en-US" sz="1100" dirty="0" smtClean="0"/>
              <a:t>资源</a:t>
            </a:r>
            <a:r>
              <a:rPr lang="en-US" sz="1100" dirty="0" smtClean="0"/>
              <a:t>: </a:t>
            </a:r>
            <a:r>
              <a:rPr lang="zh-CN" altLang="en-US" sz="1100" dirty="0" smtClean="0"/>
              <a:t>普发中国</a:t>
            </a:r>
            <a:r>
              <a:rPr lang="en-US" altLang="zh-CN" sz="1100" dirty="0" smtClean="0"/>
              <a:t>2015</a:t>
            </a:r>
            <a:r>
              <a:rPr lang="zh-CN" altLang="en-US" sz="1100" dirty="0" smtClean="0"/>
              <a:t>第</a:t>
            </a:r>
            <a:r>
              <a:rPr lang="zh-CN" altLang="en-US" sz="1100" dirty="0"/>
              <a:t>一</a:t>
            </a:r>
            <a:r>
              <a:rPr lang="zh-CN" altLang="en-US" sz="1100" dirty="0" smtClean="0"/>
              <a:t>季</a:t>
            </a:r>
            <a:r>
              <a:rPr lang="zh-CN" altLang="en-US" sz="1100" dirty="0" smtClean="0"/>
              <a:t>度调查</a:t>
            </a:r>
            <a:endParaRPr lang="en-US" sz="1100" dirty="0" smtClean="0"/>
          </a:p>
          <a:p>
            <a:r>
              <a:rPr lang="zh-CN" altLang="en-US" sz="1200" dirty="0" smtClean="0"/>
              <a:t>想要了解更多中国消费者相关讯息，请关注</a:t>
            </a:r>
            <a:r>
              <a:rPr lang="en-US" sz="1200" dirty="0" smtClean="0"/>
              <a:t>: </a:t>
            </a:r>
            <a:r>
              <a:rPr lang="en-US" sz="1200" dirty="0" smtClean="0">
                <a:hlinkClick r:id="rId3"/>
              </a:rPr>
              <a:t>http://prosperchinaic.com/</a:t>
            </a:r>
            <a:endParaRPr lang="en-US" sz="1200" dirty="0" smtClean="0"/>
          </a:p>
          <a:p>
            <a:endParaRPr lang="en-US" sz="1100" dirty="0"/>
          </a:p>
        </p:txBody>
      </p:sp>
      <p:pic>
        <p:nvPicPr>
          <p:cNvPr id="9" name="Picture 6" descr="C:\Users\dianne.BIGRESEARCH\AppData\Local\Microsoft\Windows\Temporary Internet Files\Content.IE5\5609K6LH\MC90041936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2246681"/>
            <a:ext cx="1598371" cy="1182319"/>
          </a:xfrm>
          <a:prstGeom prst="rect">
            <a:avLst/>
          </a:prstGeom>
          <a:noFill/>
        </p:spPr>
      </p:pic>
      <p:pic>
        <p:nvPicPr>
          <p:cNvPr id="1035" name="Picture 11" descr="C:\Users\dianne.BIGRESEARCH\AppData\Local\Microsoft\Windows\Temporary Internet Files\Content.IE5\4F2SQO8Q\MC900440116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6474871"/>
            <a:ext cx="914400" cy="1297529"/>
          </a:xfrm>
          <a:prstGeom prst="rect">
            <a:avLst/>
          </a:prstGeom>
          <a:noFill/>
        </p:spPr>
      </p:pic>
      <p:pic>
        <p:nvPicPr>
          <p:cNvPr id="1037" name="Picture 13" descr="C:\Users\dianne.BIGRESEARCH\AppData\Local\Microsoft\Windows\Temporary Internet Files\Content.IE5\GQ8ZL28B\MC90043771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174410"/>
            <a:ext cx="828675" cy="511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114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Dianne Kremer</dc:creator>
  <cp:lastModifiedBy>Hye Yoon</cp:lastModifiedBy>
  <cp:revision>28</cp:revision>
  <dcterms:created xsi:type="dcterms:W3CDTF">2006-08-16T00:00:00Z</dcterms:created>
  <dcterms:modified xsi:type="dcterms:W3CDTF">2015-06-10T15:24:43Z</dcterms:modified>
</cp:coreProperties>
</file>